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4" r:id="rId2"/>
    <p:sldId id="281" r:id="rId3"/>
    <p:sldId id="283" r:id="rId4"/>
    <p:sldId id="285" r:id="rId5"/>
    <p:sldId id="286" r:id="rId6"/>
    <p:sldId id="28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/>
    <p:restoredTop sz="94632"/>
  </p:normalViewPr>
  <p:slideViewPr>
    <p:cSldViewPr snapToGrid="0" snapToObjects="1">
      <p:cViewPr varScale="1">
        <p:scale>
          <a:sx n="84" d="100"/>
          <a:sy n="84" d="100"/>
        </p:scale>
        <p:origin x="184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0A3CB-CC5F-4547-B910-484F19239E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2602D8-43FD-1045-AB8A-716629FDE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F257-D580-5F42-9BB7-82574129C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2A31B-AA96-864E-A535-30947E5C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FB398-82C1-9547-A0AD-D0DB9D16E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33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BD10D-ED95-EA4E-AC4F-7AFAE2A5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EB076-62CD-324F-8A51-AFEDB2BBC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89149-144C-0D4D-B750-B8EC107D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837552-F017-4E4A-9F8B-A4224B79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BF40B-47DF-AB49-9464-5062029E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BBACF-5F4D-2E48-8F42-FB5137794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DC277-E282-874C-BD29-304161908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EB248-CA0A-064C-BFAC-C2EA65E37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9A3E2-EEFF-A94E-BC6B-ECD943030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23529-108E-F240-A331-025F8A773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F2E4-7588-F44E-B43E-F76C83FB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50149-77E7-BD4C-A754-9518A180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FC97E-1E40-204F-9068-E3452B46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2B40-BBB1-8047-B10B-4D693783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6D91E-5DAE-A14C-A585-7B6D6ADD0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B8D8-0542-E34B-B92E-E5DC0C6D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F7BA4-4D9E-844F-972C-A6B7A86E4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258FE-3C1F-3E44-B189-CB2F80CF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C9754-4C74-C847-AA20-00194D4A3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EE8E-EF80-B94F-B68F-1BF8ADBA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2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CFBD2-6C82-224D-9225-31E2AF37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FBA3D-FF9F-8440-A488-9767892B95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79FC4E-7F91-9342-A2AC-F106B421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14AEF8-2F65-724D-ACBF-F877C78D3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B82DD-9B3E-1C41-BF1A-E2311DD3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BF88B-236D-284C-A2F7-0BD770D0B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0676-430B-7F47-BA9A-305B759AD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548CE-760E-6846-8881-51EAE7968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39CCA-505F-6F41-9A25-EB1C08C4A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D2A9C-30CA-754B-8F94-B72BEE9ED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DBBD6-7570-CD43-9BB6-5B2C5F0F6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B5B55A-A373-1F42-990F-A7D9722F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BA9390-8A6E-EC46-AB1D-42D91CEC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DC258A-84FE-C543-9AB5-AF5C39C83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1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B9C1-0853-5C4B-A750-26C1B2AF8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6A6DA3-9041-2F40-9462-3C025EC5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E549A-AA8D-4B4B-92FF-4B3CD4370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DC92B1-32B2-6641-A29B-22CE5C43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4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0960CF-ECD7-2A4B-BF2D-BC47F074D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CE1CB-CAB6-B64F-AA13-88A28A2E1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9D49-57EC-4F44-8F90-F4B2B0C27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F1DF6-196E-FC47-9D9D-1C70BB4CC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647B-3675-9B4C-8113-80C285D55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39313-17C6-C94A-91F3-299BAF4D1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D3498-933E-364B-8514-8AEA3076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52590-C021-BB41-9763-0178F382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42A9A7-BFAE-8D49-8013-F51076F5E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3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D3F90-48DA-164C-9484-48A7D758B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407325-9726-4647-B740-C27E4A19EF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EC798-0976-DA44-AD56-A85BC54AE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A08875-326E-FC4B-8752-4A3CB65FC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BB8FEC-3E19-674B-9C4D-8358A44E6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4BE2B-EE7A-D246-BFEF-492E1033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97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C56E02-11ED-FE4F-A8A5-DA877BB32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4E8BC-D2D5-6843-AC6A-DF8082EAB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6C0E4-6C97-DB45-951B-26794CD67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0861-00B4-7542-9C01-20BA8A547CA5}" type="datetimeFigureOut">
              <a:rPr lang="en-US" smtClean="0"/>
              <a:t>1/10/22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7C20A-F0AC-BE45-89EF-F8EFCC0887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90A1-E5D8-5944-9E5F-0A7CE4179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0EDE2-A9EE-E44B-9C93-79B3351ECC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1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0.png"/><Relationship Id="rId5" Type="http://schemas.microsoft.com/office/2007/relationships/media" Target="../media/media3.m4a"/><Relationship Id="rId10" Type="http://schemas.openxmlformats.org/officeDocument/2006/relationships/image" Target="../media/image9.png"/><Relationship Id="rId4" Type="http://schemas.openxmlformats.org/officeDocument/2006/relationships/audio" Target="../media/media2.m4a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10.png"/><Relationship Id="rId5" Type="http://schemas.microsoft.com/office/2007/relationships/media" Target="../media/media6.m4a"/><Relationship Id="rId10" Type="http://schemas.openxmlformats.org/officeDocument/2006/relationships/image" Target="../media/image13.png"/><Relationship Id="rId4" Type="http://schemas.openxmlformats.org/officeDocument/2006/relationships/audio" Target="../media/media5.m4a"/><Relationship Id="rId9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10.png"/><Relationship Id="rId5" Type="http://schemas.microsoft.com/office/2007/relationships/media" Target="../media/media9.m4a"/><Relationship Id="rId10" Type="http://schemas.openxmlformats.org/officeDocument/2006/relationships/image" Target="../media/image16.png"/><Relationship Id="rId4" Type="http://schemas.openxmlformats.org/officeDocument/2006/relationships/audio" Target="../media/media8.m4a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7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EB543-AB62-0D47-A0F2-9844A872E5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FE4729B-ED85-AE43-A795-583605AA2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2138"/>
            <a:ext cx="5778500" cy="6350000"/>
          </a:xfrm>
          <a:prstGeom prst="rect">
            <a:avLst/>
          </a:prstGeom>
        </p:spPr>
      </p:pic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11B5F7B2-F86C-E84F-80F0-55A144A1E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3" r="5486"/>
          <a:stretch/>
        </p:blipFill>
        <p:spPr>
          <a:xfrm>
            <a:off x="110581" y="352138"/>
            <a:ext cx="5778500" cy="63765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06644B-227B-094D-B4A4-981267A5DCD4}"/>
              </a:ext>
            </a:extLst>
          </p:cNvPr>
          <p:cNvSpPr txBox="1"/>
          <p:nvPr/>
        </p:nvSpPr>
        <p:spPr>
          <a:xfrm>
            <a:off x="9222287" y="4613255"/>
            <a:ext cx="224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Click here to go to the next page.</a:t>
            </a:r>
          </a:p>
        </p:txBody>
      </p:sp>
      <p:sp>
        <p:nvSpPr>
          <p:cNvPr id="11" name="Action Button: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5558FD3-07AC-E14C-883A-F312C440EECC}"/>
              </a:ext>
            </a:extLst>
          </p:cNvPr>
          <p:cNvSpPr/>
          <p:nvPr/>
        </p:nvSpPr>
        <p:spPr>
          <a:xfrm>
            <a:off x="11424694" y="4613255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25CA7C-F295-6D40-B124-AB47B2581E28}"/>
              </a:ext>
            </a:extLst>
          </p:cNvPr>
          <p:cNvSpPr txBox="1"/>
          <p:nvPr/>
        </p:nvSpPr>
        <p:spPr>
          <a:xfrm>
            <a:off x="7285439" y="1443841"/>
            <a:ext cx="440059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halkboard SE" panose="03050602040202020205" pitchFamily="66" charset="77"/>
              </a:rPr>
              <a:t>On the next slides, you can learn vocabulary from Martin’s Big Words. Click on the    to listen to each word and the definition.</a:t>
            </a:r>
            <a:endParaRPr lang="en-US" sz="2800" i="1" dirty="0">
              <a:solidFill>
                <a:srgbClr val="FF0000"/>
              </a:solidFill>
              <a:latin typeface="Chalkboard SE" panose="03050602040202020205" pitchFamily="66" charset="77"/>
            </a:endParaRPr>
          </a:p>
        </p:txBody>
      </p:sp>
      <p:pic>
        <p:nvPicPr>
          <p:cNvPr id="10" name="Graphic 9" descr="Volume">
            <a:extLst>
              <a:ext uri="{FF2B5EF4-FFF2-40B4-BE49-F238E27FC236}">
                <a16:creationId xmlns:a16="http://schemas.microsoft.com/office/drawing/2014/main" id="{64F9F06E-C826-9E48-A4B3-9FAF9191F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66960" y="3718560"/>
            <a:ext cx="594360" cy="594360"/>
          </a:xfrm>
          <a:prstGeom prst="rect">
            <a:avLst/>
          </a:prstGeom>
        </p:spPr>
      </p:pic>
      <p:sp>
        <p:nvSpPr>
          <p:cNvPr id="11" name="Action Button: Forward or Next 10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868697D8-B2E4-6343-A7DA-1FB282AD6766}"/>
              </a:ext>
            </a:extLst>
          </p:cNvPr>
          <p:cNvSpPr/>
          <p:nvPr/>
        </p:nvSpPr>
        <p:spPr>
          <a:xfrm>
            <a:off x="11481488" y="5969831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04760E-2D92-5A4D-B840-6D8938CA00A6}"/>
              </a:ext>
            </a:extLst>
          </p:cNvPr>
          <p:cNvSpPr txBox="1"/>
          <p:nvPr/>
        </p:nvSpPr>
        <p:spPr>
          <a:xfrm>
            <a:off x="7419372" y="5891091"/>
            <a:ext cx="388888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halkboard SE" panose="03050602040202020205" pitchFamily="66" charset="77"/>
              </a:rPr>
              <a:t>Click on this icon to advance to the</a:t>
            </a:r>
          </a:p>
          <a:p>
            <a:r>
              <a:rPr lang="en-US" dirty="0">
                <a:latin typeface="Chalkboard SE" panose="03050602040202020205" pitchFamily="66" charset="77"/>
              </a:rPr>
              <a:t>next slide each time.</a:t>
            </a:r>
          </a:p>
        </p:txBody>
      </p:sp>
      <p:pic>
        <p:nvPicPr>
          <p:cNvPr id="6" name="Picture 5" descr="A picture containing person, ground, person, suit&#10;&#10;Description automatically generated">
            <a:extLst>
              <a:ext uri="{FF2B5EF4-FFF2-40B4-BE49-F238E27FC236}">
                <a16:creationId xmlns:a16="http://schemas.microsoft.com/office/drawing/2014/main" id="{1E6F9196-F1B1-704F-BE06-C220FF9D5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29" y="780634"/>
            <a:ext cx="5215494" cy="5296732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077077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283824" y="3127789"/>
            <a:ext cx="77062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individual: one person or one thing</a:t>
            </a:r>
          </a:p>
        </p:txBody>
      </p:sp>
      <p:sp>
        <p:nvSpPr>
          <p:cNvPr id="23" name="Action Button: Forward or Nex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80DAD6C-BE37-0E42-AB1C-8EB897B75B5D}"/>
              </a:ext>
            </a:extLst>
          </p:cNvPr>
          <p:cNvSpPr/>
          <p:nvPr/>
        </p:nvSpPr>
        <p:spPr>
          <a:xfrm>
            <a:off x="11541730" y="6167004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BFA30C-B0DB-D842-A964-6210E5936D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4289" y="2485361"/>
            <a:ext cx="2247900" cy="13970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97CB9FB-1FF2-954D-AEFC-F25DB8C0D5D3}"/>
              </a:ext>
            </a:extLst>
          </p:cNvPr>
          <p:cNvSpPr/>
          <p:nvPr/>
        </p:nvSpPr>
        <p:spPr>
          <a:xfrm>
            <a:off x="2610558" y="183949"/>
            <a:ext cx="576247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Martin’s BIG Words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16983F-4751-D34F-B53A-697579FED234}"/>
              </a:ext>
            </a:extLst>
          </p:cNvPr>
          <p:cNvSpPr txBox="1"/>
          <p:nvPr/>
        </p:nvSpPr>
        <p:spPr>
          <a:xfrm>
            <a:off x="1259304" y="1411003"/>
            <a:ext cx="775530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admire: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to like and respect someone</a:t>
            </a:r>
          </a:p>
        </p:txBody>
      </p:sp>
      <p:pic>
        <p:nvPicPr>
          <p:cNvPr id="27" name="Picture 26" descr="A picture containing person&#10;&#10;Description automatically generated">
            <a:extLst>
              <a:ext uri="{FF2B5EF4-FFF2-40B4-BE49-F238E27FC236}">
                <a16:creationId xmlns:a16="http://schemas.microsoft.com/office/drawing/2014/main" id="{21632701-1D36-FB41-80A0-268C7AB9D2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6956" y="952345"/>
            <a:ext cx="1328916" cy="1139071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F303B35-7317-2848-8E8D-63D99699481F}"/>
              </a:ext>
            </a:extLst>
          </p:cNvPr>
          <p:cNvSpPr txBox="1"/>
          <p:nvPr/>
        </p:nvSpPr>
        <p:spPr>
          <a:xfrm>
            <a:off x="1259304" y="5014372"/>
            <a:ext cx="8464985" cy="1077218"/>
          </a:xfrm>
          <a:prstGeom prst="rect">
            <a:avLst/>
          </a:prstGeom>
          <a:solidFill>
            <a:srgbClr val="FFFF00"/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influence: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to affect what someone thinks or does</a:t>
            </a:r>
          </a:p>
        </p:txBody>
      </p:sp>
      <p:pic>
        <p:nvPicPr>
          <p:cNvPr id="29" name="Picture 28" descr="A picture containing gear, metalware, tool&#10;&#10;Description automatically generated">
            <a:extLst>
              <a:ext uri="{FF2B5EF4-FFF2-40B4-BE49-F238E27FC236}">
                <a16:creationId xmlns:a16="http://schemas.microsoft.com/office/drawing/2014/main" id="{B2535520-94CB-5142-BCB8-FB4B5C6AA26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286" r="5000"/>
          <a:stretch/>
        </p:blipFill>
        <p:spPr>
          <a:xfrm>
            <a:off x="10012678" y="4670250"/>
            <a:ext cx="1671121" cy="133457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31" name="admire.m4a" descr="admire.m4a">
            <a:hlinkClick r:id="" action="ppaction://media"/>
            <a:extLst>
              <a:ext uri="{FF2B5EF4-FFF2-40B4-BE49-F238E27FC236}">
                <a16:creationId xmlns:a16="http://schemas.microsoft.com/office/drawing/2014/main" id="{21745506-4E68-724C-9FCC-E89D5CA96D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960" y="1392628"/>
            <a:ext cx="603150" cy="603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32" name="individual.m4a" descr="individual.m4a">
            <a:hlinkClick r:id="" action="ppaction://media"/>
            <a:extLst>
              <a:ext uri="{FF2B5EF4-FFF2-40B4-BE49-F238E27FC236}">
                <a16:creationId xmlns:a16="http://schemas.microsoft.com/office/drawing/2014/main" id="{CC77B92B-C562-A148-BA19-5E61F584B2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06960" y="2994793"/>
            <a:ext cx="603151" cy="6031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33" name="influence.m4a" descr="influence.m4a">
            <a:hlinkClick r:id="" action="ppaction://media"/>
            <a:extLst>
              <a:ext uri="{FF2B5EF4-FFF2-40B4-BE49-F238E27FC236}">
                <a16:creationId xmlns:a16="http://schemas.microsoft.com/office/drawing/2014/main" id="{8D9B9F7F-4B89-2540-8225-00547CB4C68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67765" y="5251406"/>
            <a:ext cx="603150" cy="60315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13740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0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8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CF6D682-2AC0-0E41-B594-6F8527CCD7D8}"/>
              </a:ext>
            </a:extLst>
          </p:cNvPr>
          <p:cNvSpPr txBox="1"/>
          <p:nvPr/>
        </p:nvSpPr>
        <p:spPr>
          <a:xfrm>
            <a:off x="1320908" y="1500196"/>
            <a:ext cx="770626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minister: a person who performs religious functions in a church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320908" y="3090523"/>
            <a:ext cx="7838332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movement:</a:t>
            </a:r>
            <a:r>
              <a:rPr lang="en-US" sz="32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a group of people working to make change</a:t>
            </a:r>
          </a:p>
        </p:txBody>
      </p:sp>
      <p:sp>
        <p:nvSpPr>
          <p:cNvPr id="23" name="Action Button: Forward or Nex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80DAD6C-BE37-0E42-AB1C-8EB897B75B5D}"/>
              </a:ext>
            </a:extLst>
          </p:cNvPr>
          <p:cNvSpPr/>
          <p:nvPr/>
        </p:nvSpPr>
        <p:spPr>
          <a:xfrm>
            <a:off x="11541730" y="6167004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7CB9FB-1FF2-954D-AEFC-F25DB8C0D5D3}"/>
              </a:ext>
            </a:extLst>
          </p:cNvPr>
          <p:cNvSpPr/>
          <p:nvPr/>
        </p:nvSpPr>
        <p:spPr>
          <a:xfrm>
            <a:off x="2582341" y="258756"/>
            <a:ext cx="576247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Martin’s BIG Words</a:t>
            </a:r>
          </a:p>
        </p:txBody>
      </p:sp>
      <p:pic>
        <p:nvPicPr>
          <p:cNvPr id="4" name="Picture 3" descr="A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33B5945B-B4D9-F146-A4F6-C1E64EBF1A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5039" y="1062024"/>
            <a:ext cx="1524001" cy="161423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Picture 5" descr="A group of people holding their hands up&#10;&#10;Description automatically generated with low confidence">
            <a:extLst>
              <a:ext uri="{FF2B5EF4-FFF2-40B4-BE49-F238E27FC236}">
                <a16:creationId xmlns:a16="http://schemas.microsoft.com/office/drawing/2014/main" id="{8DFD44ED-C196-4D48-A4B3-747484846E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9133" y="2968962"/>
            <a:ext cx="1679907" cy="14636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21E58A1-57C5-9944-AE42-AA49F5CEE0F3}"/>
              </a:ext>
            </a:extLst>
          </p:cNvPr>
          <p:cNvSpPr txBox="1"/>
          <p:nvPr/>
        </p:nvSpPr>
        <p:spPr>
          <a:xfrm>
            <a:off x="1320908" y="4898155"/>
            <a:ext cx="7838332" cy="1077218"/>
          </a:xfrm>
          <a:prstGeom prst="rect">
            <a:avLst/>
          </a:prstGeom>
          <a:solidFill>
            <a:srgbClr val="FFFF00"/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nation:</a:t>
            </a:r>
            <a:r>
              <a:rPr lang="en-US" sz="32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a country with its own government</a:t>
            </a:r>
          </a:p>
        </p:txBody>
      </p:sp>
      <p:pic>
        <p:nvPicPr>
          <p:cNvPr id="17" name="Picture 16" descr="Map&#10;&#10;Description automatically generated">
            <a:extLst>
              <a:ext uri="{FF2B5EF4-FFF2-40B4-BE49-F238E27FC236}">
                <a16:creationId xmlns:a16="http://schemas.microsoft.com/office/drawing/2014/main" id="{A76708B1-28C8-604C-BD4E-79E42E491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8839" y="4725281"/>
            <a:ext cx="1871872" cy="134035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minister.m4a" descr="minister.m4a">
            <a:hlinkClick r:id="" action="ppaction://media"/>
            <a:extLst>
              <a:ext uri="{FF2B5EF4-FFF2-40B4-BE49-F238E27FC236}">
                <a16:creationId xmlns:a16="http://schemas.microsoft.com/office/drawing/2014/main" id="{FC29B1CC-D366-5445-A374-C4CA4355F3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3044" y="1637356"/>
            <a:ext cx="633404" cy="6334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movement.m4a" descr="movement.m4a">
            <a:hlinkClick r:id="" action="ppaction://media"/>
            <a:extLst>
              <a:ext uri="{FF2B5EF4-FFF2-40B4-BE49-F238E27FC236}">
                <a16:creationId xmlns:a16="http://schemas.microsoft.com/office/drawing/2014/main" id="{AA389B53-C711-A147-834E-48EED95DEB2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2558" y="3128327"/>
            <a:ext cx="633404" cy="6334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5" name="nation.m4a" descr="nation.m4a">
            <a:hlinkClick r:id="" action="ppaction://media"/>
            <a:extLst>
              <a:ext uri="{FF2B5EF4-FFF2-40B4-BE49-F238E27FC236}">
                <a16:creationId xmlns:a16="http://schemas.microsoft.com/office/drawing/2014/main" id="{3F5169F4-A6CA-F64F-B0C5-3CAD60A6F24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74313" y="5056342"/>
            <a:ext cx="633404" cy="633404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96774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2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5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E7CEA59-0D64-2148-BD4B-E46BB345B70C}"/>
              </a:ext>
            </a:extLst>
          </p:cNvPr>
          <p:cNvSpPr txBox="1"/>
          <p:nvPr/>
        </p:nvSpPr>
        <p:spPr>
          <a:xfrm>
            <a:off x="1268955" y="1661570"/>
            <a:ext cx="7838332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preach:</a:t>
            </a:r>
            <a:r>
              <a:rPr lang="en-US" sz="3200" dirty="0">
                <a:solidFill>
                  <a:srgbClr val="FF0000"/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to urge people to believe something</a:t>
            </a:r>
          </a:p>
        </p:txBody>
      </p:sp>
      <p:sp>
        <p:nvSpPr>
          <p:cNvPr id="23" name="Action Button: Forward or Next 2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80DAD6C-BE37-0E42-AB1C-8EB897B75B5D}"/>
              </a:ext>
            </a:extLst>
          </p:cNvPr>
          <p:cNvSpPr/>
          <p:nvPr/>
        </p:nvSpPr>
        <p:spPr>
          <a:xfrm>
            <a:off x="11541730" y="6167004"/>
            <a:ext cx="487680" cy="4888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7CB9FB-1FF2-954D-AEFC-F25DB8C0D5D3}"/>
              </a:ext>
            </a:extLst>
          </p:cNvPr>
          <p:cNvSpPr/>
          <p:nvPr/>
        </p:nvSpPr>
        <p:spPr>
          <a:xfrm>
            <a:off x="2503432" y="391866"/>
            <a:ext cx="576247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Martin’s BIG Words</a:t>
            </a:r>
          </a:p>
        </p:txBody>
      </p:sp>
      <p:pic>
        <p:nvPicPr>
          <p:cNvPr id="6" name="Picture 5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4F30AAA9-89D8-D544-B4C6-477125105A6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826" t="8044" r="14174" b="3566"/>
          <a:stretch/>
        </p:blipFill>
        <p:spPr>
          <a:xfrm>
            <a:off x="9349281" y="948049"/>
            <a:ext cx="1146533" cy="216408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B4C2787-6466-5546-B0EA-4ED8F796BB89}"/>
              </a:ext>
            </a:extLst>
          </p:cNvPr>
          <p:cNvSpPr txBox="1"/>
          <p:nvPr/>
        </p:nvSpPr>
        <p:spPr>
          <a:xfrm>
            <a:off x="1268955" y="5388459"/>
            <a:ext cx="8127524" cy="5847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segregation: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separation</a:t>
            </a:r>
          </a:p>
        </p:txBody>
      </p:sp>
      <p:pic>
        <p:nvPicPr>
          <p:cNvPr id="15" name="Picture 14" descr="A close up of a screen&#10;&#10;Description automatically generated with low confidence">
            <a:extLst>
              <a:ext uri="{FF2B5EF4-FFF2-40B4-BE49-F238E27FC236}">
                <a16:creationId xmlns:a16="http://schemas.microsoft.com/office/drawing/2014/main" id="{72175F52-8998-1144-A1D7-F1AA99920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79814" y="5344040"/>
            <a:ext cx="2032000" cy="9652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DDCCDDB-65D6-9847-9F5A-9B3B40AAAA33}"/>
              </a:ext>
            </a:extLst>
          </p:cNvPr>
          <p:cNvSpPr txBox="1"/>
          <p:nvPr/>
        </p:nvSpPr>
        <p:spPr>
          <a:xfrm>
            <a:off x="1311382" y="3771236"/>
            <a:ext cx="812752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protest: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  <a:latin typeface="Chalkboard SE" panose="03050602040202020205" pitchFamily="66" charset="77"/>
              </a:rPr>
              <a:t> </a:t>
            </a:r>
            <a:r>
              <a:rPr lang="en-US" sz="3200" dirty="0">
                <a:latin typeface="Chalkboard SE" panose="03050602040202020205" pitchFamily="66" charset="77"/>
              </a:rPr>
              <a:t>to complain or argue against</a:t>
            </a:r>
          </a:p>
        </p:txBody>
      </p:sp>
      <p:pic>
        <p:nvPicPr>
          <p:cNvPr id="17" name="Picture 16" descr="A group of people holding microphones&#10;&#10;Description automatically generated with medium confidence">
            <a:extLst>
              <a:ext uri="{FF2B5EF4-FFF2-40B4-BE49-F238E27FC236}">
                <a16:creationId xmlns:a16="http://schemas.microsoft.com/office/drawing/2014/main" id="{91B42728-6670-B943-8B71-49D864C8C2F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93372" y="3496275"/>
            <a:ext cx="1543817" cy="146361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preach.m4a" descr="preach.m4a">
            <a:hlinkClick r:id="" action="ppaction://media"/>
            <a:extLst>
              <a:ext uri="{FF2B5EF4-FFF2-40B4-BE49-F238E27FC236}">
                <a16:creationId xmlns:a16="http://schemas.microsoft.com/office/drawing/2014/main" id="{DAA49D8E-0E77-9744-A6D1-0D483EA9631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821" y="1832653"/>
            <a:ext cx="598729" cy="5987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protest.m4a" descr="protest.m4a">
            <a:hlinkClick r:id="" action="ppaction://media"/>
            <a:extLst>
              <a:ext uri="{FF2B5EF4-FFF2-40B4-BE49-F238E27FC236}">
                <a16:creationId xmlns:a16="http://schemas.microsoft.com/office/drawing/2014/main" id="{0D47FB99-D67C-9144-BFAB-95D34F08DD8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44116" y="3698841"/>
            <a:ext cx="598729" cy="5987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8" name="segregation.m4a" descr="segregation.m4a">
            <a:hlinkClick r:id="" action="ppaction://media"/>
            <a:extLst>
              <a:ext uri="{FF2B5EF4-FFF2-40B4-BE49-F238E27FC236}">
                <a16:creationId xmlns:a16="http://schemas.microsoft.com/office/drawing/2014/main" id="{D7B0692E-142F-8A45-A4A2-4364709143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72821" y="5388459"/>
            <a:ext cx="598729" cy="598729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0465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9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80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AEB543-AB62-0D47-A0F2-9844A872E52C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71D68C9-ABF2-EB40-BA90-796008401D38}"/>
              </a:ext>
            </a:extLst>
          </p:cNvPr>
          <p:cNvSpPr/>
          <p:nvPr/>
        </p:nvSpPr>
        <p:spPr>
          <a:xfrm>
            <a:off x="5695720" y="3838123"/>
            <a:ext cx="14045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End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9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78DB1FE8-7C3E-8245-9A87-7BC64B2B5F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93" r="5486"/>
          <a:stretch/>
        </p:blipFill>
        <p:spPr>
          <a:xfrm>
            <a:off x="1466232" y="2949295"/>
            <a:ext cx="3344000" cy="369009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3B6012C-51B4-464A-A6BF-FFB109A2F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60" y="2883761"/>
            <a:ext cx="3477260" cy="382116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FDBAE8-95DC-6840-923F-6EC626C7F18A}"/>
              </a:ext>
            </a:extLst>
          </p:cNvPr>
          <p:cNvSpPr/>
          <p:nvPr/>
        </p:nvSpPr>
        <p:spPr>
          <a:xfrm>
            <a:off x="2438127" y="321102"/>
            <a:ext cx="5762475" cy="92333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Martin’s BIG Words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8ECF1-8AB2-C64B-B459-E81C53465515}"/>
              </a:ext>
            </a:extLst>
          </p:cNvPr>
          <p:cNvSpPr txBox="1"/>
          <p:nvPr/>
        </p:nvSpPr>
        <p:spPr>
          <a:xfrm>
            <a:off x="1466232" y="1489190"/>
            <a:ext cx="770626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412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halkboard SE" panose="03050602040202020205" pitchFamily="66" charset="77"/>
              </a:rPr>
              <a:t>threaten: to scare or intimidate someone</a:t>
            </a:r>
          </a:p>
        </p:txBody>
      </p:sp>
      <p:pic>
        <p:nvPicPr>
          <p:cNvPr id="14" name="Picture 13" descr="A picture containing clipart&#10;&#10;Description automatically generated">
            <a:extLst>
              <a:ext uri="{FF2B5EF4-FFF2-40B4-BE49-F238E27FC236}">
                <a16:creationId xmlns:a16="http://schemas.microsoft.com/office/drawing/2014/main" id="{08D6EE4A-AF1D-314A-BC6C-50361CD57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6381" y="698584"/>
            <a:ext cx="1674059" cy="1695660"/>
          </a:xfrm>
          <a:prstGeom prst="rect">
            <a:avLst/>
          </a:prstGeom>
        </p:spPr>
      </p:pic>
      <p:pic>
        <p:nvPicPr>
          <p:cNvPr id="15" name="threaten.m4a" descr="threaten.m4a">
            <a:hlinkClick r:id="" action="ppaction://media"/>
            <a:extLst>
              <a:ext uri="{FF2B5EF4-FFF2-40B4-BE49-F238E27FC236}">
                <a16:creationId xmlns:a16="http://schemas.microsoft.com/office/drawing/2014/main" id="{A2FD3D69-B194-F748-90C4-7BE82DAD10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267" y="1489190"/>
            <a:ext cx="620293" cy="6202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132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141</Words>
  <Application>Microsoft Macintosh PowerPoint</Application>
  <PresentationFormat>Widescreen</PresentationFormat>
  <Paragraphs>22</Paragraphs>
  <Slides>6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Chalkboard 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White</dc:creator>
  <cp:lastModifiedBy>Julie White</cp:lastModifiedBy>
  <cp:revision>22</cp:revision>
  <dcterms:created xsi:type="dcterms:W3CDTF">2022-01-10T15:14:06Z</dcterms:created>
  <dcterms:modified xsi:type="dcterms:W3CDTF">2022-01-10T17:40:42Z</dcterms:modified>
</cp:coreProperties>
</file>